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Google Shape;56;p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Google Shape;57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Google Shape;64;p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8" name="Google Shape;68;p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1" name="Google Shape;71;p2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2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"/>
          <p:cNvSpPr txBox="1"/>
          <p:nvPr>
            <p:ph idx="10" type="dt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"/>
          <p:cNvSpPr txBox="1"/>
          <p:nvPr>
            <p:ph idx="11" type="ftr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1"/>
          <p:cNvSpPr txBox="1"/>
          <p:nvPr>
            <p:ph idx="1" type="body"/>
          </p:nvPr>
        </p:nvSpPr>
        <p:spPr>
          <a:xfrm rot="5400000">
            <a:off x="2677662" y="689482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42" name="Google Shape;242;p11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1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2"/>
          <p:cNvSpPr txBox="1"/>
          <p:nvPr>
            <p:ph idx="1" type="body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248" name="Google Shape;248;p12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2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2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05" name="Google Shape;105;p3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4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  <p:sp>
        <p:nvSpPr>
          <p:cNvPr id="120" name="Google Shape;120;p5"/>
          <p:cNvSpPr txBox="1"/>
          <p:nvPr>
            <p:ph idx="2" type="body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indent="-315468" lvl="1" marL="914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indent="-315467" lvl="4" marL="22860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indent="-315467" lvl="5" marL="27432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indent="-315467" lvl="6" marL="32004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indent="-315467" lvl="7" marL="3657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indent="-315467" lvl="8" marL="4114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24" name="Google Shape;124;p6"/>
          <p:cNvSpPr txBox="1"/>
          <p:nvPr>
            <p:ph idx="2" type="body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25" name="Google Shape;125;p6"/>
          <p:cNvSpPr txBox="1"/>
          <p:nvPr>
            <p:ph idx="3" type="body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16"/>
              <a:buNone/>
              <a:defRPr b="1" sz="1600"/>
            </a:lvl9pPr>
          </a:lstStyle>
          <a:p/>
        </p:txBody>
      </p:sp>
      <p:sp>
        <p:nvSpPr>
          <p:cNvPr id="126" name="Google Shape;126;p6"/>
          <p:cNvSpPr txBox="1"/>
          <p:nvPr>
            <p:ph idx="4" type="body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25119" lvl="1" marL="914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indent="-315467" lvl="2" marL="13716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indent="-305816" lvl="3" marL="1828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05816" lvl="5" marL="27432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indent="-305816" lvl="6" marL="32004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indent="-305815" lvl="7" marL="36576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indent="-305815" lvl="8" marL="41148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/>
        </p:txBody>
      </p:sp>
      <p:sp>
        <p:nvSpPr>
          <p:cNvPr id="127" name="Google Shape;127;p6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7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7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8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8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9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41" name="Google Shape;141;p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Google Shape;142;p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Google Shape;143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4" name="Google Shape;144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5" name="Google Shape;145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6" name="Google Shape;146;p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4" name="Google Shape;154;p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Google Shape;179;p9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9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9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9"/>
          <p:cNvSpPr txBox="1"/>
          <p:nvPr>
            <p:ph idx="1" type="body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indent="-334772" lvl="1" marL="914400" algn="l">
              <a:spcBef>
                <a:spcPts val="440"/>
              </a:spcBef>
              <a:spcAft>
                <a:spcPts val="0"/>
              </a:spcAft>
              <a:buSzPts val="1672"/>
              <a:buChar char="🞇"/>
              <a:defRPr sz="2200"/>
            </a:lvl2pPr>
            <a:lvl3pPr indent="-325119" lvl="2" marL="1371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3pPr>
            <a:lvl4pPr indent="-315467" lvl="3" marL="1828800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4pPr>
            <a:lvl5pPr indent="-305816" lvl="4" marL="2286000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indent="-325120" lvl="5" marL="27432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6pPr>
            <a:lvl7pPr indent="-325120" lvl="6" marL="32004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7pPr>
            <a:lvl8pPr indent="-325120" lvl="7" marL="36576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8pPr>
            <a:lvl9pPr indent="-325120" lvl="8" marL="411480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9pPr>
          </a:lstStyle>
          <a:p/>
        </p:txBody>
      </p:sp>
      <p:sp>
        <p:nvSpPr>
          <p:cNvPr id="185" name="Google Shape;185;p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9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9"/>
          <p:cNvSpPr txBox="1"/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9"/>
          <p:cNvSpPr txBox="1"/>
          <p:nvPr>
            <p:ph idx="2" type="body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0"/>
          <p:cNvGrpSpPr/>
          <p:nvPr/>
        </p:nvGrpSpPr>
        <p:grpSpPr>
          <a:xfrm>
            <a:off x="-644959" y="0"/>
            <a:ext cx="10458653" cy="7117071"/>
            <a:chOff x="-644959" y="0"/>
            <a:chExt cx="10458653" cy="7117071"/>
          </a:xfrm>
        </p:grpSpPr>
        <p:grpSp>
          <p:nvGrpSpPr>
            <p:cNvPr id="191" name="Google Shape;191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Google Shape;192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Google Shape;193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Google Shape;194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Google Shape;195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Google Shape;196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Google Shape;204;p1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Google Shape;207;p10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10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0"/>
          <p:cNvSpPr txBox="1"/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0"/>
          <p:cNvSpPr/>
          <p:nvPr>
            <p:ph idx="2" type="pic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5" name="Google Shape;235;p10"/>
          <p:cNvSpPr txBox="1"/>
          <p:nvPr>
            <p:ph idx="1" type="body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/>
        </p:txBody>
      </p:sp>
      <p:sp>
        <p:nvSpPr>
          <p:cNvPr id="236" name="Google Shape;236;p10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0"/>
          <p:cNvSpPr txBox="1"/>
          <p:nvPr>
            <p:ph idx="11" type="ftr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0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567355" y="0"/>
            <a:ext cx="10458653" cy="7117071"/>
            <a:chOff x="-644959" y="0"/>
            <a:chExt cx="10458653" cy="7117071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oogle Shape;8;p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Google Shape;9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" name="Google Shape;10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2" name="Google Shape;12;p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" name="Google Shape;20;p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" name="Google Shape;23;p1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" name="Google Shape;45;p1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1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0" type="dt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1" type="ftr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1"/>
          <p:cNvSpPr txBox="1"/>
          <p:nvPr>
            <p:ph idx="12" type="sldNum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>
            <p:ph type="ctrTitle"/>
          </p:nvPr>
        </p:nvSpPr>
        <p:spPr>
          <a:xfrm rot="2290637">
            <a:off x="4686471" y="3306567"/>
            <a:ext cx="3508694" cy="1184387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entury Gothic"/>
              <a:buNone/>
            </a:pPr>
            <a:r>
              <a:rPr b="1" lang="it-IT" sz="3240"/>
              <a:t>ALIMENTAZIONE</a:t>
            </a:r>
            <a:br>
              <a:rPr b="1" lang="it-IT" sz="3240"/>
            </a:br>
            <a:r>
              <a:rPr b="1" lang="it-IT" sz="3240"/>
              <a:t>SOSTENIBILE</a:t>
            </a:r>
            <a:endParaRPr/>
          </a:p>
        </p:txBody>
      </p:sp>
      <p:sp>
        <p:nvSpPr>
          <p:cNvPr id="256" name="Google Shape;256;p13"/>
          <p:cNvSpPr txBox="1"/>
          <p:nvPr>
            <p:ph idx="1" type="subTitle"/>
          </p:nvPr>
        </p:nvSpPr>
        <p:spPr>
          <a:xfrm>
            <a:off x="5292080" y="5661248"/>
            <a:ext cx="2160240" cy="432048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lang="it-IT">
                <a:solidFill>
                  <a:schemeClr val="lt1"/>
                </a:solidFill>
              </a:rPr>
              <a:t> PAOLO CARENA</a:t>
            </a:r>
            <a:endParaRPr/>
          </a:p>
        </p:txBody>
      </p:sp>
      <p:pic>
        <p:nvPicPr>
          <p:cNvPr descr="E:\cuore 2.jpg" id="257" name="Google Shape;25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1700807"/>
            <a:ext cx="4183404" cy="322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/>
          <p:nvPr>
            <p:ph idx="1" type="body"/>
          </p:nvPr>
        </p:nvSpPr>
        <p:spPr>
          <a:xfrm>
            <a:off x="1187624" y="1772816"/>
            <a:ext cx="6768752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1" marL="640080" rtl="0" algn="l">
              <a:spcBef>
                <a:spcPts val="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La cancerogenicità della carne è stata comunque smentita da molti studi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Bisogna prestare attenzione alla cottura:</a:t>
            </a:r>
            <a:endParaRPr/>
          </a:p>
          <a:p>
            <a:pPr indent="0" lvl="2" marL="640080" rtl="0" algn="l">
              <a:spcBef>
                <a:spcPts val="400"/>
              </a:spcBef>
              <a:spcAft>
                <a:spcPts val="0"/>
              </a:spcAft>
              <a:buSzPts val="1520"/>
              <a:buNone/>
            </a:pPr>
            <a:r>
              <a:rPr lang="it-IT"/>
              <a:t>La carne facendola cuocere troppo per esempio sulla griglia produce sostanze tossiche</a:t>
            </a:r>
            <a:endParaRPr/>
          </a:p>
        </p:txBody>
      </p:sp>
      <p:pic>
        <p:nvPicPr>
          <p:cNvPr id="311" name="Google Shape;3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3761" y="3789040"/>
            <a:ext cx="5276478" cy="259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/>
          <p:nvPr>
            <p:ph idx="1" type="body"/>
          </p:nvPr>
        </p:nvSpPr>
        <p:spPr>
          <a:xfrm>
            <a:off x="971600" y="1196752"/>
            <a:ext cx="7056784" cy="430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7"/>
              <a:buNone/>
            </a:pPr>
            <a:r>
              <a:rPr lang="it-IT" sz="2220"/>
              <a:t>Ma la carne non ha solo aspetti negativi: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547"/>
              <a:buChar char="🞇"/>
            </a:pPr>
            <a:r>
              <a:rPr lang="it-IT" sz="2035"/>
              <a:t>Trasformazione di alimenti non commestibili per l’uomo (foraggi) in alimento ricco di proteine ad alto valore biologico, vitamine e minerali più facilmente assorbibili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547"/>
              <a:buChar char="🞇"/>
            </a:pPr>
            <a:r>
              <a:rPr lang="it-IT" sz="2035"/>
              <a:t>Mantenimento della fertilità dei suoli con il letame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547"/>
              <a:buChar char="🞇"/>
            </a:pPr>
            <a:r>
              <a:rPr lang="it-IT" sz="2035"/>
              <a:t>Protezione degli ambienti in cui vengono fatti pascolare gli animali (i prati permanenti hanno un’alta biodiversità)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547"/>
              <a:buChar char="🞇"/>
            </a:pPr>
            <a:r>
              <a:rPr lang="it-IT" sz="2035"/>
              <a:t>Mantenimento degli ecosistemi (es. pascoli montani)</a:t>
            </a:r>
            <a:endParaRPr/>
          </a:p>
          <a:p>
            <a:pPr indent="-274320" lvl="1" marL="64008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547"/>
              <a:buChar char="🞇"/>
            </a:pPr>
            <a:r>
              <a:rPr lang="it-IT" sz="2035"/>
              <a:t>La produzione di carne in Italia ha minori emissioni di gas serra rispetto a quella prodotta in molti altri paesi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547"/>
              <a:buNone/>
            </a:pPr>
            <a:r>
              <a:t/>
            </a:r>
            <a:endParaRPr sz="2035"/>
          </a:p>
          <a:p>
            <a:pPr indent="-176110" lvl="1" marL="64008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547"/>
              <a:buNone/>
            </a:pPr>
            <a:r>
              <a:t/>
            </a:r>
            <a:endParaRPr sz="2035"/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"/>
          <p:cNvSpPr/>
          <p:nvPr/>
        </p:nvSpPr>
        <p:spPr>
          <a:xfrm>
            <a:off x="835968" y="2399437"/>
            <a:ext cx="777686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5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GRAZIE PER L’ATTENZIONE</a:t>
            </a: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/>
          <p:nvPr>
            <p:ph type="title"/>
          </p:nvPr>
        </p:nvSpPr>
        <p:spPr>
          <a:xfrm>
            <a:off x="1043608" y="1052736"/>
            <a:ext cx="7024744" cy="1143000"/>
          </a:xfrm>
          <a:prstGeom prst="rect">
            <a:avLst/>
          </a:prstGeom>
          <a:solidFill>
            <a:srgbClr val="98957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>
                <a:solidFill>
                  <a:schemeClr val="lt1"/>
                </a:solidFill>
              </a:rPr>
              <a:t>Impatto </a:t>
            </a:r>
            <a:br>
              <a:rPr lang="it-IT" sz="3200">
                <a:solidFill>
                  <a:schemeClr val="lt1"/>
                </a:solidFill>
              </a:rPr>
            </a:br>
            <a:r>
              <a:rPr lang="it-IT" sz="3200">
                <a:solidFill>
                  <a:schemeClr val="lt1"/>
                </a:solidFill>
              </a:rPr>
              <a:t>dell’alimentazione sull’ambiente</a:t>
            </a:r>
            <a:endParaRPr/>
          </a:p>
        </p:txBody>
      </p:sp>
      <p:sp>
        <p:nvSpPr>
          <p:cNvPr id="263" name="Google Shape;263;p14"/>
          <p:cNvSpPr txBox="1"/>
          <p:nvPr>
            <p:ph idx="1" type="body"/>
          </p:nvPr>
        </p:nvSpPr>
        <p:spPr>
          <a:xfrm>
            <a:off x="1115616" y="2492896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it-IT"/>
              <a:t> L’agricoltura: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causa il 26% delle emissioni totali di gas serra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Occupa il 50% del suolo abitabile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Consuma il 70% dell’acqua potabile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Riduce la biodiversità</a:t>
            </a:r>
            <a:endParaRPr/>
          </a:p>
          <a:p>
            <a:pPr indent="-168148" lvl="1" marL="640080" rtl="0" algn="l">
              <a:spcBef>
                <a:spcPts val="440"/>
              </a:spcBef>
              <a:spcAft>
                <a:spcPts val="0"/>
              </a:spcAft>
              <a:buSzPts val="1672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4437112"/>
            <a:ext cx="381000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solidFill>
            <a:srgbClr val="98957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>
                <a:solidFill>
                  <a:schemeClr val="lt1"/>
                </a:solidFill>
              </a:rPr>
              <a:t>Che cos’è </a:t>
            </a:r>
            <a:br>
              <a:rPr lang="it-IT" sz="3200">
                <a:solidFill>
                  <a:schemeClr val="lt1"/>
                </a:solidFill>
              </a:rPr>
            </a:br>
            <a:r>
              <a:rPr lang="it-IT" sz="3200">
                <a:solidFill>
                  <a:schemeClr val="lt1"/>
                </a:solidFill>
              </a:rPr>
              <a:t>l’alimentazione sostenibile</a:t>
            </a:r>
            <a:endParaRPr/>
          </a:p>
        </p:txBody>
      </p:sp>
      <p:sp>
        <p:nvSpPr>
          <p:cNvPr id="270" name="Google Shape;270;p15"/>
          <p:cNvSpPr txBox="1"/>
          <p:nvPr>
            <p:ph idx="1" type="body"/>
          </p:nvPr>
        </p:nvSpPr>
        <p:spPr>
          <a:xfrm>
            <a:off x="971600" y="2323653"/>
            <a:ext cx="7128792" cy="84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19" lvl="0" marL="342900" rtl="0" algn="l">
              <a:spcBef>
                <a:spcPts val="0"/>
              </a:spcBef>
              <a:spcAft>
                <a:spcPts val="0"/>
              </a:spcAft>
              <a:buSzPts val="1824"/>
              <a:buChar char="🞇"/>
            </a:pPr>
            <a:r>
              <a:rPr lang="it-IT"/>
              <a:t>È una alimentazione sana e amica dell’ambiente.</a:t>
            </a:r>
            <a:endParaRPr/>
          </a:p>
        </p:txBody>
      </p:sp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3165262"/>
            <a:ext cx="4824536" cy="3190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>
            <p:ph type="title"/>
          </p:nvPr>
        </p:nvSpPr>
        <p:spPr>
          <a:xfrm>
            <a:off x="1043490" y="1196752"/>
            <a:ext cx="7024744" cy="685880"/>
          </a:xfrm>
          <a:prstGeom prst="rect">
            <a:avLst/>
          </a:prstGeom>
          <a:solidFill>
            <a:srgbClr val="98957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>
                <a:solidFill>
                  <a:schemeClr val="lt1"/>
                </a:solidFill>
              </a:rPr>
              <a:t>A cosa serve?</a:t>
            </a:r>
            <a:endParaRPr/>
          </a:p>
        </p:txBody>
      </p:sp>
      <p:sp>
        <p:nvSpPr>
          <p:cNvPr id="277" name="Google Shape;277;p16"/>
          <p:cNvSpPr txBox="1"/>
          <p:nvPr>
            <p:ph idx="1" type="body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it-IT"/>
              <a:t>È un modo per ridurre l’impatto ambientale di ognuno di noi attraverso: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Riduzione dello spreco di acqua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Riduzione delle emissioni di gas serra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Riduzione dell’inquinamento dei fiumi e delle falde acquifere</a:t>
            </a:r>
            <a:endParaRPr/>
          </a:p>
          <a:p>
            <a:pPr indent="-168148" lvl="1" marL="640080" rtl="0" algn="l">
              <a:spcBef>
                <a:spcPts val="440"/>
              </a:spcBef>
              <a:spcAft>
                <a:spcPts val="0"/>
              </a:spcAft>
              <a:buSzPts val="1672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/>
          <p:nvPr>
            <p:ph type="title"/>
          </p:nvPr>
        </p:nvSpPr>
        <p:spPr>
          <a:xfrm>
            <a:off x="1043490" y="1196752"/>
            <a:ext cx="7024744" cy="685880"/>
          </a:xfrm>
          <a:prstGeom prst="rect">
            <a:avLst/>
          </a:prstGeom>
          <a:solidFill>
            <a:srgbClr val="98957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it-IT" sz="3200">
                <a:solidFill>
                  <a:schemeClr val="lt1"/>
                </a:solidFill>
              </a:rPr>
              <a:t>Cosa possiamo fare?</a:t>
            </a:r>
            <a:endParaRPr/>
          </a:p>
        </p:txBody>
      </p:sp>
      <p:sp>
        <p:nvSpPr>
          <p:cNvPr id="283" name="Google Shape;283;p17"/>
          <p:cNvSpPr txBox="1"/>
          <p:nvPr>
            <p:ph idx="1" type="body"/>
          </p:nvPr>
        </p:nvSpPr>
        <p:spPr>
          <a:xfrm>
            <a:off x="971600" y="3501009"/>
            <a:ext cx="6777317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it-IT"/>
              <a:t>  1) Ridurre lo spreco di cibo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Acquistare solo quello di cui si ha bisogno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Non sprecare gli avanzi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Imparare a conservare bene gli alimenti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Guardare bene le date di scadenza prima dell’acquisto</a:t>
            </a:r>
            <a:endParaRPr/>
          </a:p>
          <a:p>
            <a:pPr indent="0" lvl="1" marL="365760" rtl="0" algn="l">
              <a:spcBef>
                <a:spcPts val="440"/>
              </a:spcBef>
              <a:spcAft>
                <a:spcPts val="0"/>
              </a:spcAft>
              <a:buSzPts val="1672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440"/>
              </a:spcBef>
              <a:spcAft>
                <a:spcPts val="0"/>
              </a:spcAft>
              <a:buSzPts val="1672"/>
              <a:buNone/>
            </a:pPr>
            <a:r>
              <a:t/>
            </a:r>
            <a:endParaRPr/>
          </a:p>
          <a:p>
            <a:pPr indent="-168148" lvl="1" marL="640080" rtl="0" algn="l">
              <a:spcBef>
                <a:spcPts val="440"/>
              </a:spcBef>
              <a:spcAft>
                <a:spcPts val="0"/>
              </a:spcAft>
              <a:buSzPts val="1672"/>
              <a:buNone/>
            </a:pPr>
            <a:r>
              <a:t/>
            </a:r>
            <a:endParaRPr/>
          </a:p>
          <a:p>
            <a:pPr indent="-158496" lvl="0" marL="342900" rtl="0" algn="l">
              <a:spcBef>
                <a:spcPts val="480"/>
              </a:spcBef>
              <a:spcAft>
                <a:spcPts val="0"/>
              </a:spcAft>
              <a:buSzPts val="1824"/>
              <a:buNone/>
            </a:pPr>
            <a:r>
              <a:t/>
            </a:r>
            <a:endParaRPr/>
          </a:p>
        </p:txBody>
      </p:sp>
      <p:sp>
        <p:nvSpPr>
          <p:cNvPr id="284" name="Google Shape;284;p17"/>
          <p:cNvSpPr/>
          <p:nvPr/>
        </p:nvSpPr>
        <p:spPr>
          <a:xfrm>
            <a:off x="2699792" y="1953349"/>
            <a:ext cx="3456384" cy="1512168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terzo di tutto il cibo prodotto viene buttato, soprattutto nei paesi ricchi come Stati Uniti e Europa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1043608" y="980728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it-IT"/>
              <a:t>     2) Cibi a km 0 e di stagione riducono     	l’inquinamento perché: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non sono trasportati da mezzi provenienti da altri paesi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si evitano sprechi e consumi di energia per la conservazione 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Sono più salutari perché mantengono tutte le proprietà (vitamine) che con il trasporto e la conservazione si perderebbero</a:t>
            </a:r>
            <a:endParaRPr/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4077071"/>
            <a:ext cx="4392488" cy="240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idx="1" type="body"/>
          </p:nvPr>
        </p:nvSpPr>
        <p:spPr>
          <a:xfrm>
            <a:off x="1115616" y="1412776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it-IT"/>
              <a:t>3) Preferire prodotti certificati: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Garantiscono un minore impatto ambientale grazie al rispetto di alcune regole di produzione. Ad esempio per produrre un alimento biologico non si possono usare diserbanti e altri prodotti chimici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Attenzione ai marchi non certificati dall’UE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idx="1" type="body"/>
          </p:nvPr>
        </p:nvSpPr>
        <p:spPr>
          <a:xfrm>
            <a:off x="1187624" y="1556792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it-IT"/>
              <a:t>4) Seguire una dieta varia: 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Mangiare meno dolci e grassi: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Sono dannosi per la salute e possono favorire lo sviluppo di malattie come obesità e diabete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Mangiare più frutta e verdura: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Sono ricche di vitamine, fibre e minerali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Prevengono le malattie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Hanno un minore impatto ambientale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/>
          <p:nvPr>
            <p:ph idx="1" type="body"/>
          </p:nvPr>
        </p:nvSpPr>
        <p:spPr>
          <a:xfrm>
            <a:off x="1187624" y="1844824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8580" rtl="0" algn="l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it-IT"/>
              <a:t>4)Seguire una dieta varia: </a:t>
            </a:r>
            <a:endParaRPr/>
          </a:p>
          <a:p>
            <a:pPr indent="-274320" lvl="1" marL="640080" rtl="0" algn="l">
              <a:spcBef>
                <a:spcPts val="440"/>
              </a:spcBef>
              <a:spcAft>
                <a:spcPts val="0"/>
              </a:spcAft>
              <a:buSzPts val="1672"/>
              <a:buChar char="🞇"/>
            </a:pPr>
            <a:r>
              <a:rPr lang="it-IT"/>
              <a:t>Mangiare meno carne 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Non comprare carne proveniente da allevamenti intensivi.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È l’alimento che ha il maggiore impatto ambientale</a:t>
            </a:r>
            <a:endParaRPr/>
          </a:p>
          <a:p>
            <a:pPr indent="-228600" lvl="2" marL="914400" rtl="0" algn="l">
              <a:spcBef>
                <a:spcPts val="400"/>
              </a:spcBef>
              <a:spcAft>
                <a:spcPts val="0"/>
              </a:spcAft>
              <a:buSzPts val="1520"/>
              <a:buChar char="🞇"/>
            </a:pPr>
            <a:r>
              <a:rPr lang="it-IT"/>
              <a:t>Alcuni tipi di carne (soprattutto quella conservata e i salumi) possono favorire lo sviluppo di tumori.</a:t>
            </a:r>
            <a:endParaRPr/>
          </a:p>
          <a:p>
            <a:pPr indent="0" lvl="2" marL="685800" rtl="0" algn="l">
              <a:spcBef>
                <a:spcPts val="400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